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</p:sldIdLst>
  <p:sldSz cy="8229600" cx="14630400"/>
  <p:notesSz cx="8229600" cy="14630400"/>
  <p:embeddedFontLst>
    <p:embeddedFont>
      <p:font typeface="Gelasio Semi Bold"/>
      <p:regular r:id="rId14"/>
    </p:embeddedFont>
    <p:embeddedFont>
      <p:font typeface="Gelasio Semi Bold"/>
      <p:regular r:id="rId15"/>
    </p:embeddedFont>
    <p:embeddedFont>
      <p:font typeface="Gelasio Semi Bold"/>
      <p:regular r:id="rId16"/>
    </p:embeddedFont>
    <p:embeddedFont>
      <p:font typeface="Gelasio Semi Bold"/>
      <p:regular r:id="rId17"/>
    </p:embeddedFont>
    <p:embeddedFont>
      <p:font typeface="Gelasio"/>
      <p:regular r:id="rId18"/>
    </p:embeddedFont>
    <p:embeddedFont>
      <p:font typeface="Gelasio"/>
      <p:regular r:id="rId19"/>
    </p:embeddedFont>
    <p:embeddedFont>
      <p:font typeface="Gelasio"/>
      <p:regular r:id="rId20"/>
    </p:embeddedFont>
    <p:embeddedFont>
      <p:font typeface="Gelasio"/>
      <p:regular r:id="rId21"/>
    </p:embeddedFont>
  </p:embeddedFontLst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70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1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86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701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577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584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02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16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29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41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61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DDCFBB"/>
          </a:solidFill>
        </p:spPr>
      </p:sp>
      <p:sp>
        <p:nvSpPr>
          <p:cNvPr id="1048676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9F6F0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78" name="Text 0"/>
          <p:cNvSpPr/>
          <p:nvPr/>
        </p:nvSpPr>
        <p:spPr>
          <a:xfrm>
            <a:off x="6350437" y="2960608"/>
            <a:ext cx="7415927" cy="154305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6050"/>
              </a:lnSpc>
              <a:buNone/>
            </a:pPr>
            <a:r>
              <a:rPr dirty="0" sz="48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 стране шахматных фигур</a:t>
            </a:r>
            <a:endParaRPr dirty="0" sz="4850" lang="en-US"/>
          </a:p>
        </p:txBody>
      </p:sp>
      <p:sp>
        <p:nvSpPr>
          <p:cNvPr id="1048579" name="Text 1"/>
          <p:cNvSpPr/>
          <p:nvPr/>
        </p:nvSpPr>
        <p:spPr>
          <a:xfrm>
            <a:off x="6350437" y="4873943"/>
            <a:ext cx="7415927" cy="39504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Добро пожаловать в увлекательный мир шахмат!</a:t>
            </a:r>
            <a:endParaRPr dirty="0" sz="19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 0"/>
          <p:cNvSpPr/>
          <p:nvPr/>
        </p:nvSpPr>
        <p:spPr>
          <a:xfrm>
            <a:off x="864037" y="2108002"/>
            <a:ext cx="12902327" cy="1543050"/>
          </a:xfrm>
          <a:prstGeom prst="rect"/>
          <a:noFill/>
        </p:spPr>
        <p:txBody>
          <a:bodyPr anchor="t" bIns="0" lIns="0" rIns="0" rtlCol="0" tIns="0" wrap="square"/>
          <a:p>
            <a:pPr algn="ctr" indent="0" marL="0">
              <a:lnSpc>
                <a:spcPts val="6050"/>
              </a:lnSpc>
              <a:buNone/>
            </a:pPr>
            <a:r>
              <a:rPr dirty="0" sz="48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Заключительная игра </a:t>
            </a:r>
            <a:endParaRPr dirty="0" sz="4850" lang="en-US"/>
          </a:p>
        </p:txBody>
      </p:sp>
      <p:pic>
        <p:nvPicPr>
          <p:cNvPr id="209716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52261" y="4303038"/>
            <a:ext cx="1576983" cy="987504"/>
          </a:xfrm>
          <a:prstGeom prst="rect"/>
        </p:spPr>
      </p:pic>
      <p:pic>
        <p:nvPicPr>
          <p:cNvPr id="2097166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26649" y="4303038"/>
            <a:ext cx="1576983" cy="987504"/>
          </a:xfrm>
          <a:prstGeom prst="rect"/>
        </p:spPr>
      </p:pic>
      <p:pic>
        <p:nvPicPr>
          <p:cNvPr id="2097167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01038" y="4303038"/>
            <a:ext cx="1576983" cy="98750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91880" y="0"/>
            <a:ext cx="11169377" cy="866077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85" name="Text 0"/>
          <p:cNvSpPr/>
          <p:nvPr/>
        </p:nvSpPr>
        <p:spPr>
          <a:xfrm>
            <a:off x="6315908" y="653296"/>
            <a:ext cx="7484983" cy="1481376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800"/>
              </a:lnSpc>
              <a:buNone/>
            </a:pPr>
            <a:r>
              <a:rPr dirty="0" sz="46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Цели и задачи открытого урока</a:t>
            </a:r>
            <a:endParaRPr dirty="0" sz="4650" lang="en-US"/>
          </a:p>
        </p:txBody>
      </p:sp>
      <p:sp>
        <p:nvSpPr>
          <p:cNvPr id="1048586" name="Shape 1"/>
          <p:cNvSpPr/>
          <p:nvPr/>
        </p:nvSpPr>
        <p:spPr>
          <a:xfrm>
            <a:off x="6315908" y="2756654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EE8DD"/>
          </a:solidFill>
        </p:spPr>
      </p:sp>
      <p:sp>
        <p:nvSpPr>
          <p:cNvPr id="1048587" name="Text 2"/>
          <p:cNvSpPr/>
          <p:nvPr/>
        </p:nvSpPr>
        <p:spPr>
          <a:xfrm>
            <a:off x="6498669" y="2845475"/>
            <a:ext cx="167640" cy="35552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750"/>
              </a:lnSpc>
              <a:buNone/>
            </a:pPr>
            <a:r>
              <a:rPr dirty="0" sz="2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dirty="0" sz="2750" lang="en-US"/>
          </a:p>
        </p:txBody>
      </p:sp>
      <p:sp>
        <p:nvSpPr>
          <p:cNvPr id="1048590" name="Shape 5"/>
          <p:cNvSpPr/>
          <p:nvPr/>
        </p:nvSpPr>
        <p:spPr>
          <a:xfrm>
            <a:off x="6315908" y="4531043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EE8DD"/>
          </a:solidFill>
        </p:spPr>
      </p:sp>
      <p:sp>
        <p:nvSpPr>
          <p:cNvPr id="1048591" name="Text 6"/>
          <p:cNvSpPr/>
          <p:nvPr/>
        </p:nvSpPr>
        <p:spPr>
          <a:xfrm>
            <a:off x="6474738" y="4619863"/>
            <a:ext cx="215384" cy="35552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750"/>
              </a:lnSpc>
              <a:buNone/>
            </a:pPr>
            <a:r>
              <a:rPr dirty="0" sz="2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dirty="0" sz="2750" lang="en-US"/>
          </a:p>
        </p:txBody>
      </p:sp>
      <p:sp>
        <p:nvSpPr>
          <p:cNvPr id="1048594" name="Shape 9"/>
          <p:cNvSpPr/>
          <p:nvPr/>
        </p:nvSpPr>
        <p:spPr>
          <a:xfrm>
            <a:off x="6315908" y="6305431"/>
            <a:ext cx="533162" cy="533162"/>
          </a:xfrm>
          <a:prstGeom prst="roundRect">
            <a:avLst>
              <a:gd name="adj" fmla="val 6668"/>
            </a:avLst>
          </a:prstGeom>
          <a:solidFill>
            <a:srgbClr val="EEE8DD"/>
          </a:solidFill>
        </p:spPr>
      </p:sp>
      <p:sp>
        <p:nvSpPr>
          <p:cNvPr id="1048595" name="Text 10"/>
          <p:cNvSpPr/>
          <p:nvPr/>
        </p:nvSpPr>
        <p:spPr>
          <a:xfrm>
            <a:off x="6475333" y="6394252"/>
            <a:ext cx="214193" cy="35552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750"/>
              </a:lnSpc>
              <a:buNone/>
            </a:pPr>
            <a:r>
              <a:rPr dirty="0" sz="2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dirty="0" sz="2750" lang="en-US"/>
          </a:p>
        </p:txBody>
      </p:sp>
      <p:sp>
        <p:nvSpPr>
          <p:cNvPr id="1048725" name=""/>
          <p:cNvSpPr txBox="1"/>
          <p:nvPr/>
        </p:nvSpPr>
        <p:spPr>
          <a:xfrm>
            <a:off x="7315200" y="2756654"/>
            <a:ext cx="7469042" cy="1767841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Образовательная: углубление знаний об особенностях передвижения основных шахматных фигур, закрепление правил игры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726" name=""/>
          <p:cNvSpPr txBox="1"/>
          <p:nvPr/>
        </p:nvSpPr>
        <p:spPr>
          <a:xfrm>
            <a:off x="7315200" y="4524494"/>
            <a:ext cx="7006474" cy="17678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Развивающая: развитие стратегического мышления, умения анализировать позиции и планировать ходы.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727" name=""/>
          <p:cNvSpPr txBox="1"/>
          <p:nvPr/>
        </p:nvSpPr>
        <p:spPr>
          <a:xfrm>
            <a:off x="7293759" y="6292334"/>
            <a:ext cx="7027915" cy="1348741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Воспитательная: воспитание уважения к сопернику, развитие командного духа и спортивного поведения.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 0"/>
          <p:cNvSpPr/>
          <p:nvPr/>
        </p:nvSpPr>
        <p:spPr>
          <a:xfrm>
            <a:off x="864037" y="2005489"/>
            <a:ext cx="12241649" cy="771525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6050"/>
              </a:lnSpc>
              <a:buNone/>
            </a:pPr>
            <a:r>
              <a:rPr dirty="0" sz="48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Вводная часть: повторение ходов фигур</a:t>
            </a:r>
            <a:endParaRPr dirty="0" sz="4850" lang="en-US"/>
          </a:p>
        </p:txBody>
      </p:sp>
      <p:sp>
        <p:nvSpPr>
          <p:cNvPr id="1048604" name="Text 1"/>
          <p:cNvSpPr/>
          <p:nvPr/>
        </p:nvSpPr>
        <p:spPr>
          <a:xfrm>
            <a:off x="864037" y="3394115"/>
            <a:ext cx="2773918" cy="385763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Ладья</a:t>
            </a:r>
            <a:endParaRPr dirty="0" sz="2400" lang="en-US"/>
          </a:p>
        </p:txBody>
      </p:sp>
      <p:sp>
        <p:nvSpPr>
          <p:cNvPr id="1048605" name="Text 2"/>
          <p:cNvSpPr/>
          <p:nvPr/>
        </p:nvSpPr>
        <p:spPr>
          <a:xfrm>
            <a:off x="864037" y="4026694"/>
            <a:ext cx="2773918" cy="158019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Движется по горизонтали или вертикали на любое количество клеток.</a:t>
            </a:r>
            <a:endParaRPr dirty="0" sz="1900" lang="en-US"/>
          </a:p>
        </p:txBody>
      </p:sp>
      <p:sp>
        <p:nvSpPr>
          <p:cNvPr id="1048606" name="Text 3"/>
          <p:cNvSpPr/>
          <p:nvPr/>
        </p:nvSpPr>
        <p:spPr>
          <a:xfrm>
            <a:off x="4247793" y="3394115"/>
            <a:ext cx="2773918" cy="385763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Слон</a:t>
            </a:r>
            <a:endParaRPr dirty="0" sz="2400" lang="en-US"/>
          </a:p>
        </p:txBody>
      </p:sp>
      <p:sp>
        <p:nvSpPr>
          <p:cNvPr id="1048607" name="Text 4"/>
          <p:cNvSpPr/>
          <p:nvPr/>
        </p:nvSpPr>
        <p:spPr>
          <a:xfrm>
            <a:off x="4247793" y="4026694"/>
            <a:ext cx="2773918" cy="118514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Ходит по диагонали на любое количество клеток.</a:t>
            </a:r>
            <a:endParaRPr dirty="0" sz="1900" lang="en-US"/>
          </a:p>
        </p:txBody>
      </p:sp>
      <p:sp>
        <p:nvSpPr>
          <p:cNvPr id="1048608" name="Text 5"/>
          <p:cNvSpPr/>
          <p:nvPr/>
        </p:nvSpPr>
        <p:spPr>
          <a:xfrm>
            <a:off x="7631549" y="3394115"/>
            <a:ext cx="2773918" cy="385763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Конь</a:t>
            </a:r>
            <a:endParaRPr dirty="0" sz="2400" lang="en-US"/>
          </a:p>
        </p:txBody>
      </p:sp>
      <p:sp>
        <p:nvSpPr>
          <p:cNvPr id="1048609" name="Text 6"/>
          <p:cNvSpPr/>
          <p:nvPr/>
        </p:nvSpPr>
        <p:spPr>
          <a:xfrm>
            <a:off x="7631549" y="4026694"/>
            <a:ext cx="2773918" cy="1975247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Ходит буквой "Г" - два шага по вертикали или горизонтали, затем один шаг в сторону.</a:t>
            </a:r>
            <a:endParaRPr dirty="0" sz="1900" lang="en-US"/>
          </a:p>
        </p:txBody>
      </p:sp>
      <p:sp>
        <p:nvSpPr>
          <p:cNvPr id="1048610" name="Text 7"/>
          <p:cNvSpPr/>
          <p:nvPr/>
        </p:nvSpPr>
        <p:spPr>
          <a:xfrm>
            <a:off x="11015305" y="3394115"/>
            <a:ext cx="2773918" cy="385763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Ферзь</a:t>
            </a:r>
            <a:endParaRPr dirty="0" sz="2400" lang="en-US"/>
          </a:p>
        </p:txBody>
      </p:sp>
      <p:sp>
        <p:nvSpPr>
          <p:cNvPr id="1048611" name="Text 8"/>
          <p:cNvSpPr/>
          <p:nvPr/>
        </p:nvSpPr>
        <p:spPr>
          <a:xfrm>
            <a:off x="11015305" y="4026694"/>
            <a:ext cx="2773918" cy="158019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Ходит по горизонтали, вертикали и диагонали на любое количество клеток.</a:t>
            </a:r>
            <a:endParaRPr dirty="0" sz="19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 0"/>
          <p:cNvSpPr/>
          <p:nvPr/>
        </p:nvSpPr>
        <p:spPr>
          <a:xfrm>
            <a:off x="864037" y="1247894"/>
            <a:ext cx="12902327" cy="154305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6050"/>
              </a:lnSpc>
              <a:buNone/>
            </a:pPr>
            <a:r>
              <a:rPr dirty="0" sz="48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Демонстрация позиции и решение первой задачи</a:t>
            </a:r>
            <a:endParaRPr dirty="0" sz="4850" lang="en-US"/>
          </a:p>
        </p:txBody>
      </p:sp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92931" y="3284696"/>
            <a:ext cx="3193256" cy="1817608"/>
          </a:xfrm>
          <a:prstGeom prst="rect"/>
        </p:spPr>
      </p:pic>
      <p:sp>
        <p:nvSpPr>
          <p:cNvPr id="1048618" name="Text 1"/>
          <p:cNvSpPr/>
          <p:nvPr/>
        </p:nvSpPr>
        <p:spPr>
          <a:xfrm>
            <a:off x="4016693" y="4182189"/>
            <a:ext cx="145613" cy="493752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385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dirty="0" sz="2400" lang="en-US"/>
          </a:p>
        </p:txBody>
      </p:sp>
      <p:sp>
        <p:nvSpPr>
          <p:cNvPr id="1048619" name="Text 2"/>
          <p:cNvSpPr/>
          <p:nvPr/>
        </p:nvSpPr>
        <p:spPr>
          <a:xfrm>
            <a:off x="5933003" y="3531513"/>
            <a:ext cx="3086100" cy="385763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Задача 1</a:t>
            </a:r>
            <a:endParaRPr dirty="0" sz="2400" lang="en-US"/>
          </a:p>
        </p:txBody>
      </p:sp>
      <p:sp>
        <p:nvSpPr>
          <p:cNvPr id="1048620" name="Text 3"/>
          <p:cNvSpPr/>
          <p:nvPr/>
        </p:nvSpPr>
        <p:spPr>
          <a:xfrm>
            <a:off x="5933003" y="4065389"/>
            <a:ext cx="7586543" cy="79009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Как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авить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мя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ь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ю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?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900" lang="en-US"/>
          </a:p>
        </p:txBody>
      </p:sp>
      <p:sp>
        <p:nvSpPr>
          <p:cNvPr id="1048621" name="Shape 4"/>
          <p:cNvSpPr/>
          <p:nvPr/>
        </p:nvSpPr>
        <p:spPr>
          <a:xfrm>
            <a:off x="5747861" y="5117902"/>
            <a:ext cx="7956828" cy="15240"/>
          </a:xfrm>
          <a:prstGeom prst="roundRect">
            <a:avLst>
              <a:gd name="adj" fmla="val 243000"/>
            </a:avLst>
          </a:prstGeom>
          <a:solidFill>
            <a:srgbClr val="D4CEC3"/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pic>
        <p:nvPicPr>
          <p:cNvPr id="2097155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96183" y="5163979"/>
            <a:ext cx="6386632" cy="1817608"/>
          </a:xfrm>
          <a:prstGeom prst="rect"/>
        </p:spPr>
      </p:pic>
      <p:sp>
        <p:nvSpPr>
          <p:cNvPr id="1048622" name="Text 5"/>
          <p:cNvSpPr/>
          <p:nvPr/>
        </p:nvSpPr>
        <p:spPr>
          <a:xfrm>
            <a:off x="3995857" y="5825847"/>
            <a:ext cx="187047" cy="493752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385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dirty="0" sz="2400" lang="en-US"/>
          </a:p>
        </p:txBody>
      </p:sp>
      <p:sp>
        <p:nvSpPr>
          <p:cNvPr id="1048623" name="Text 6"/>
          <p:cNvSpPr/>
          <p:nvPr/>
        </p:nvSpPr>
        <p:spPr>
          <a:xfrm>
            <a:off x="7529632" y="5608320"/>
            <a:ext cx="2217777" cy="385763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Решение</a:t>
            </a:r>
            <a:endParaRPr dirty="0" sz="2400" lang="en-US"/>
          </a:p>
        </p:txBody>
      </p:sp>
      <p:sp>
        <p:nvSpPr>
          <p:cNvPr id="1048624" name="Text 7"/>
          <p:cNvSpPr/>
          <p:nvPr/>
        </p:nvSpPr>
        <p:spPr>
          <a:xfrm>
            <a:off x="7529632" y="6142196"/>
            <a:ext cx="2217777" cy="39504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10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ь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,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ь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dirty="0" sz="19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630" name="Text 0"/>
          <p:cNvSpPr/>
          <p:nvPr/>
        </p:nvSpPr>
        <p:spPr>
          <a:xfrm>
            <a:off x="6188273" y="552212"/>
            <a:ext cx="7740253" cy="1253252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4900"/>
              </a:lnSpc>
              <a:buNone/>
            </a:pPr>
            <a:r>
              <a:rPr dirty="0" sz="39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Обсуждение решения и подведение итогов</a:t>
            </a:r>
            <a:endParaRPr dirty="0" sz="3900" lang="en-US"/>
          </a:p>
        </p:txBody>
      </p:sp>
      <p:pic>
        <p:nvPicPr>
          <p:cNvPr id="2097157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88273" y="2106216"/>
            <a:ext cx="501253" cy="501253"/>
          </a:xfrm>
          <a:prstGeom prst="rect"/>
        </p:spPr>
      </p:pic>
      <p:sp>
        <p:nvSpPr>
          <p:cNvPr id="1048631" name="Text 1"/>
          <p:cNvSpPr/>
          <p:nvPr/>
        </p:nvSpPr>
        <p:spPr>
          <a:xfrm>
            <a:off x="6188273" y="2807970"/>
            <a:ext cx="2506623" cy="313253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450"/>
              </a:lnSpc>
              <a:buNone/>
            </a:pPr>
            <a:r>
              <a:rPr dirty="0" sz="19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Шахматный мат</a:t>
            </a:r>
            <a:endParaRPr dirty="0" sz="1950" lang="en-US"/>
          </a:p>
        </p:txBody>
      </p:sp>
      <p:sp>
        <p:nvSpPr>
          <p:cNvPr id="1048632" name="Text 2"/>
          <p:cNvSpPr/>
          <p:nvPr/>
        </p:nvSpPr>
        <p:spPr>
          <a:xfrm>
            <a:off x="6188273" y="3241477"/>
            <a:ext cx="7740253" cy="3207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15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Король находится под угрозой, и он не может уйти от атаки.</a:t>
            </a:r>
            <a:endParaRPr dirty="0" sz="1550" lang="en-US"/>
          </a:p>
        </p:txBody>
      </p:sp>
      <p:pic>
        <p:nvPicPr>
          <p:cNvPr id="2097158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88273" y="4163735"/>
            <a:ext cx="501253" cy="501253"/>
          </a:xfrm>
          <a:prstGeom prst="rect"/>
        </p:spPr>
      </p:pic>
      <p:sp>
        <p:nvSpPr>
          <p:cNvPr id="1048633" name="Text 3"/>
          <p:cNvSpPr/>
          <p:nvPr/>
        </p:nvSpPr>
        <p:spPr>
          <a:xfrm>
            <a:off x="6188273" y="4865489"/>
            <a:ext cx="2506623" cy="313253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450"/>
              </a:lnSpc>
              <a:buNone/>
            </a:pPr>
            <a:r>
              <a:rPr dirty="0" sz="19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Анализ</a:t>
            </a:r>
            <a:endParaRPr dirty="0" sz="1950" lang="en-US"/>
          </a:p>
        </p:txBody>
      </p:sp>
      <p:sp>
        <p:nvSpPr>
          <p:cNvPr id="1048634" name="Text 4"/>
          <p:cNvSpPr/>
          <p:nvPr/>
        </p:nvSpPr>
        <p:spPr>
          <a:xfrm>
            <a:off x="6188273" y="5298996"/>
            <a:ext cx="7740253" cy="3207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15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Разбираем, почему этот ход выигрывает.</a:t>
            </a:r>
            <a:endParaRPr dirty="0" sz="1550" lang="en-US"/>
          </a:p>
        </p:txBody>
      </p:sp>
      <p:pic>
        <p:nvPicPr>
          <p:cNvPr id="2097159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188273" y="6221254"/>
            <a:ext cx="501253" cy="501253"/>
          </a:xfrm>
          <a:prstGeom prst="rect"/>
        </p:spPr>
      </p:pic>
      <p:sp>
        <p:nvSpPr>
          <p:cNvPr id="1048635" name="Text 5"/>
          <p:cNvSpPr/>
          <p:nvPr/>
        </p:nvSpPr>
        <p:spPr>
          <a:xfrm>
            <a:off x="6188273" y="6923008"/>
            <a:ext cx="2506623" cy="313253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450"/>
              </a:lnSpc>
              <a:buNone/>
            </a:pPr>
            <a:r>
              <a:rPr dirty="0" sz="19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Успех</a:t>
            </a:r>
            <a:endParaRPr dirty="0" sz="1950" lang="en-US"/>
          </a:p>
        </p:txBody>
      </p:sp>
      <p:sp>
        <p:nvSpPr>
          <p:cNvPr id="1048636" name="Text 6"/>
          <p:cNvSpPr/>
          <p:nvPr/>
        </p:nvSpPr>
        <p:spPr>
          <a:xfrm>
            <a:off x="6188273" y="7356515"/>
            <a:ext cx="7740253" cy="3207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15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нашли правильное решение!</a:t>
            </a:r>
            <a:endParaRPr dirty="0" sz="155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 0"/>
          <p:cNvSpPr/>
          <p:nvPr/>
        </p:nvSpPr>
        <p:spPr>
          <a:xfrm>
            <a:off x="856178" y="673537"/>
            <a:ext cx="12918043" cy="1528763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6000"/>
              </a:lnSpc>
              <a:buNone/>
            </a:pPr>
            <a:r>
              <a:rPr dirty="0" sz="48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Демонстрация позиции и решение второй задачи</a:t>
            </a:r>
            <a:endParaRPr dirty="0" sz="4800" lang="en-US"/>
          </a:p>
        </p:txBody>
      </p:sp>
      <p:sp>
        <p:nvSpPr>
          <p:cNvPr id="1048643" name="Shape 1"/>
          <p:cNvSpPr/>
          <p:nvPr/>
        </p:nvSpPr>
        <p:spPr>
          <a:xfrm>
            <a:off x="856178" y="2691527"/>
            <a:ext cx="2152888" cy="1409462"/>
          </a:xfrm>
          <a:prstGeom prst="roundRect">
            <a:avLst>
              <a:gd name="adj" fmla="val 2603"/>
            </a:avLst>
          </a:prstGeom>
          <a:solidFill>
            <a:srgbClr val="EEE8DD"/>
          </a:solidFill>
        </p:spPr>
      </p:sp>
      <p:sp>
        <p:nvSpPr>
          <p:cNvPr id="1048644" name="Text 2"/>
          <p:cNvSpPr/>
          <p:nvPr/>
        </p:nvSpPr>
        <p:spPr>
          <a:xfrm>
            <a:off x="1100733" y="3151703"/>
            <a:ext cx="144185" cy="48910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385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dirty="0" sz="2400" lang="en-US"/>
          </a:p>
        </p:txBody>
      </p:sp>
      <p:sp>
        <p:nvSpPr>
          <p:cNvPr id="1048645" name="Text 3"/>
          <p:cNvSpPr/>
          <p:nvPr/>
        </p:nvSpPr>
        <p:spPr>
          <a:xfrm>
            <a:off x="3253621" y="2936081"/>
            <a:ext cx="3057763" cy="382191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Задача 2</a:t>
            </a:r>
            <a:endParaRPr dirty="0" sz="2400" lang="en-US"/>
          </a:p>
        </p:txBody>
      </p:sp>
      <p:sp>
        <p:nvSpPr>
          <p:cNvPr id="1048646" name="Text 4"/>
          <p:cNvSpPr/>
          <p:nvPr/>
        </p:nvSpPr>
        <p:spPr>
          <a:xfrm>
            <a:off x="3253621" y="3464957"/>
            <a:ext cx="4981099" cy="391478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50"/>
              </a:lnSpc>
              <a:buNone/>
            </a:pP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Чёрный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ь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окружён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конём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900" lang="en-US"/>
          </a:p>
        </p:txBody>
      </p:sp>
      <p:sp>
        <p:nvSpPr>
          <p:cNvPr id="1048647" name="Shape 5"/>
          <p:cNvSpPr/>
          <p:nvPr/>
        </p:nvSpPr>
        <p:spPr>
          <a:xfrm>
            <a:off x="3131344" y="4085749"/>
            <a:ext cx="10520601" cy="15240"/>
          </a:xfrm>
          <a:prstGeom prst="roundRect">
            <a:avLst>
              <a:gd name="adj" fmla="val 240770"/>
            </a:avLst>
          </a:prstGeom>
          <a:solidFill>
            <a:srgbClr val="D4CEC3"/>
          </a:solidFill>
        </p:spPr>
      </p:sp>
      <p:sp>
        <p:nvSpPr>
          <p:cNvPr id="1048648" name="Shape 6"/>
          <p:cNvSpPr/>
          <p:nvPr/>
        </p:nvSpPr>
        <p:spPr>
          <a:xfrm>
            <a:off x="856178" y="4223266"/>
            <a:ext cx="4305895" cy="1409462"/>
          </a:xfrm>
          <a:prstGeom prst="roundRect">
            <a:avLst>
              <a:gd name="adj" fmla="val 2603"/>
            </a:avLst>
          </a:prstGeom>
          <a:solidFill>
            <a:srgbClr val="EEE8DD"/>
          </a:solidFill>
        </p:spPr>
      </p:sp>
      <p:sp>
        <p:nvSpPr>
          <p:cNvPr id="1048649" name="Text 7"/>
          <p:cNvSpPr/>
          <p:nvPr/>
        </p:nvSpPr>
        <p:spPr>
          <a:xfrm>
            <a:off x="1100733" y="4683443"/>
            <a:ext cx="185261" cy="48910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385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dirty="0" sz="2400" lang="en-US"/>
          </a:p>
        </p:txBody>
      </p:sp>
      <p:sp>
        <p:nvSpPr>
          <p:cNvPr id="1048650" name="Text 8"/>
          <p:cNvSpPr/>
          <p:nvPr/>
        </p:nvSpPr>
        <p:spPr>
          <a:xfrm>
            <a:off x="5406628" y="4467820"/>
            <a:ext cx="3057763" cy="382191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Вопрос</a:t>
            </a:r>
            <a:endParaRPr dirty="0" sz="2400" lang="en-US"/>
          </a:p>
        </p:txBody>
      </p:sp>
      <p:sp>
        <p:nvSpPr>
          <p:cNvPr id="1048651" name="Text 9"/>
          <p:cNvSpPr/>
          <p:nvPr/>
        </p:nvSpPr>
        <p:spPr>
          <a:xfrm>
            <a:off x="5406628" y="4996696"/>
            <a:ext cx="3552587" cy="391478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50"/>
              </a:lnSpc>
              <a:buNone/>
            </a:pPr>
            <a:r>
              <a:rPr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Мож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ить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?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900" lang="en-US"/>
          </a:p>
        </p:txBody>
      </p:sp>
      <p:sp>
        <p:nvSpPr>
          <p:cNvPr id="1048652" name="Shape 10"/>
          <p:cNvSpPr/>
          <p:nvPr/>
        </p:nvSpPr>
        <p:spPr>
          <a:xfrm>
            <a:off x="5284351" y="5617488"/>
            <a:ext cx="8367593" cy="15240"/>
          </a:xfrm>
          <a:prstGeom prst="roundRect">
            <a:avLst>
              <a:gd name="adj" fmla="val 240770"/>
            </a:avLst>
          </a:prstGeom>
          <a:solidFill>
            <a:srgbClr val="D4CEC3"/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sp>
        <p:nvSpPr>
          <p:cNvPr id="1048653" name="Shape 11"/>
          <p:cNvSpPr/>
          <p:nvPr/>
        </p:nvSpPr>
        <p:spPr>
          <a:xfrm>
            <a:off x="856178" y="5755005"/>
            <a:ext cx="6459022" cy="1800939"/>
          </a:xfrm>
          <a:prstGeom prst="roundRect">
            <a:avLst>
              <a:gd name="adj" fmla="val 2037"/>
            </a:avLst>
          </a:prstGeom>
          <a:solidFill>
            <a:srgbClr val="EEE8DD"/>
          </a:solidFill>
        </p:spPr>
      </p:sp>
      <p:sp>
        <p:nvSpPr>
          <p:cNvPr id="1048654" name="Text 12"/>
          <p:cNvSpPr/>
          <p:nvPr/>
        </p:nvSpPr>
        <p:spPr>
          <a:xfrm>
            <a:off x="1100733" y="6410920"/>
            <a:ext cx="184190" cy="48910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385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dirty="0" sz="2400" lang="en-US"/>
          </a:p>
        </p:txBody>
      </p:sp>
      <p:sp>
        <p:nvSpPr>
          <p:cNvPr id="1048655" name="Text 13"/>
          <p:cNvSpPr/>
          <p:nvPr/>
        </p:nvSpPr>
        <p:spPr>
          <a:xfrm>
            <a:off x="7559754" y="5999559"/>
            <a:ext cx="3057763" cy="382191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000"/>
              </a:lnSpc>
              <a:buNone/>
            </a:pPr>
            <a:r>
              <a:rPr dirty="0" sz="24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Ответ</a:t>
            </a:r>
            <a:endParaRPr dirty="0" sz="2400" lang="en-US"/>
          </a:p>
        </p:txBody>
      </p:sp>
      <p:sp>
        <p:nvSpPr>
          <p:cNvPr id="1048656" name="Text 14"/>
          <p:cNvSpPr/>
          <p:nvPr/>
        </p:nvSpPr>
        <p:spPr>
          <a:xfrm>
            <a:off x="7559754" y="6528435"/>
            <a:ext cx="5969913" cy="782955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3050"/>
              </a:lnSpc>
              <a:buNone/>
            </a:pP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!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90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ь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6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r>
              <a:rPr altLang="en-US" dirty="0" sz="19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9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662" name="Text 0"/>
          <p:cNvSpPr/>
          <p:nvPr/>
        </p:nvSpPr>
        <p:spPr>
          <a:xfrm>
            <a:off x="805815" y="1002744"/>
            <a:ext cx="7532370" cy="1438989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650"/>
              </a:lnSpc>
              <a:buNone/>
            </a:pPr>
            <a:r>
              <a:rPr dirty="0" sz="45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Обсуждение решения и подведение итогов</a:t>
            </a:r>
            <a:endParaRPr dirty="0" sz="4500" lang="en-US"/>
          </a:p>
        </p:txBody>
      </p:sp>
      <p:sp>
        <p:nvSpPr>
          <p:cNvPr id="1048663" name="Shape 1"/>
          <p:cNvSpPr/>
          <p:nvPr/>
        </p:nvSpPr>
        <p:spPr>
          <a:xfrm>
            <a:off x="805815" y="2787015"/>
            <a:ext cx="7532370" cy="1326475"/>
          </a:xfrm>
          <a:prstGeom prst="roundRect">
            <a:avLst>
              <a:gd name="adj" fmla="val 2604"/>
            </a:avLst>
          </a:prstGeom>
          <a:solidFill>
            <a:srgbClr val="EEE8DD"/>
          </a:solidFill>
        </p:spPr>
      </p:sp>
      <p:sp>
        <p:nvSpPr>
          <p:cNvPr id="1048664" name="Text 2"/>
          <p:cNvSpPr/>
          <p:nvPr/>
        </p:nvSpPr>
        <p:spPr>
          <a:xfrm>
            <a:off x="1035963" y="3017163"/>
            <a:ext cx="2878217" cy="359688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800"/>
              </a:lnSpc>
              <a:buNone/>
            </a:pPr>
            <a:r>
              <a:rPr dirty="0" sz="22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Правило</a:t>
            </a:r>
            <a:endParaRPr dirty="0" sz="2250" lang="en-US"/>
          </a:p>
        </p:txBody>
      </p:sp>
      <p:sp>
        <p:nvSpPr>
          <p:cNvPr id="1048665" name="Text 3"/>
          <p:cNvSpPr/>
          <p:nvPr/>
        </p:nvSpPr>
        <p:spPr>
          <a:xfrm>
            <a:off x="1035963" y="3514963"/>
            <a:ext cx="7072074" cy="36837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900"/>
              </a:lnSpc>
              <a:buNone/>
            </a:pPr>
            <a:r>
              <a:rPr dirty="0" sz="18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Фигуры не могут прыгать через другие фигуры, кроме коня.</a:t>
            </a:r>
            <a:endParaRPr dirty="0" sz="1800" lang="en-US"/>
          </a:p>
        </p:txBody>
      </p:sp>
      <p:sp>
        <p:nvSpPr>
          <p:cNvPr id="1048666" name="Shape 4"/>
          <p:cNvSpPr/>
          <p:nvPr/>
        </p:nvSpPr>
        <p:spPr>
          <a:xfrm>
            <a:off x="805815" y="4343638"/>
            <a:ext cx="7532370" cy="1326475"/>
          </a:xfrm>
          <a:prstGeom prst="roundRect">
            <a:avLst>
              <a:gd name="adj" fmla="val 2604"/>
            </a:avLst>
          </a:prstGeom>
          <a:solidFill>
            <a:srgbClr val="EEE8DD"/>
          </a:solidFill>
        </p:spPr>
      </p:sp>
      <p:sp>
        <p:nvSpPr>
          <p:cNvPr id="1048667" name="Text 5"/>
          <p:cNvSpPr/>
          <p:nvPr/>
        </p:nvSpPr>
        <p:spPr>
          <a:xfrm>
            <a:off x="1035963" y="4573786"/>
            <a:ext cx="2878217" cy="359688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800"/>
              </a:lnSpc>
              <a:buNone/>
            </a:pPr>
            <a:r>
              <a:rPr dirty="0" sz="22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Исключение</a:t>
            </a:r>
            <a:endParaRPr dirty="0" sz="2250" lang="en-US"/>
          </a:p>
        </p:txBody>
      </p:sp>
      <p:sp>
        <p:nvSpPr>
          <p:cNvPr id="1048668" name="Text 6"/>
          <p:cNvSpPr/>
          <p:nvPr/>
        </p:nvSpPr>
        <p:spPr>
          <a:xfrm>
            <a:off x="1035963" y="5071586"/>
            <a:ext cx="7072074" cy="36837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900"/>
              </a:lnSpc>
              <a:buNone/>
            </a:pPr>
            <a:r>
              <a:rPr dirty="0" sz="18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Конь может перепрыгивать через любые фигуры.</a:t>
            </a:r>
            <a:endParaRPr dirty="0" sz="1800" lang="en-US"/>
          </a:p>
        </p:txBody>
      </p:sp>
      <p:sp>
        <p:nvSpPr>
          <p:cNvPr id="1048669" name="Shape 7"/>
          <p:cNvSpPr/>
          <p:nvPr/>
        </p:nvSpPr>
        <p:spPr>
          <a:xfrm>
            <a:off x="805815" y="5900261"/>
            <a:ext cx="7532370" cy="1326475"/>
          </a:xfrm>
          <a:prstGeom prst="roundRect">
            <a:avLst>
              <a:gd name="adj" fmla="val 2604"/>
            </a:avLst>
          </a:prstGeom>
          <a:solidFill>
            <a:srgbClr val="EEE8DD"/>
          </a:solidFill>
        </p:spPr>
      </p:sp>
      <p:sp>
        <p:nvSpPr>
          <p:cNvPr id="1048670" name="Text 8"/>
          <p:cNvSpPr/>
          <p:nvPr/>
        </p:nvSpPr>
        <p:spPr>
          <a:xfrm>
            <a:off x="1035963" y="6130409"/>
            <a:ext cx="2878217" cy="359688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800"/>
              </a:lnSpc>
              <a:buNone/>
            </a:pPr>
            <a:r>
              <a:rPr dirty="0" sz="22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Важно</a:t>
            </a:r>
            <a:endParaRPr dirty="0" sz="2250" lang="en-US"/>
          </a:p>
        </p:txBody>
      </p:sp>
      <p:sp>
        <p:nvSpPr>
          <p:cNvPr id="1048671" name="Text 9"/>
          <p:cNvSpPr/>
          <p:nvPr/>
        </p:nvSpPr>
        <p:spPr>
          <a:xfrm>
            <a:off x="1035963" y="6628209"/>
            <a:ext cx="7072074" cy="36837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900"/>
              </a:lnSpc>
              <a:buNone/>
            </a:pPr>
            <a:r>
              <a:rPr dirty="0" sz="18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Помним правила и используем их при планировании ходов.</a:t>
            </a:r>
            <a:endParaRPr dirty="0" sz="18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2851428"/>
          </a:xfrm>
          <a:prstGeom prst="rect"/>
        </p:spPr>
      </p:pic>
      <p:sp>
        <p:nvSpPr>
          <p:cNvPr id="1048677" name="Text 0"/>
          <p:cNvSpPr/>
          <p:nvPr/>
        </p:nvSpPr>
        <p:spPr>
          <a:xfrm>
            <a:off x="798314" y="3486388"/>
            <a:ext cx="13033772" cy="1425654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600"/>
              </a:lnSpc>
              <a:buNone/>
            </a:pPr>
            <a:r>
              <a:rPr dirty="0" sz="445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Демонстрация позиции и решение третьей задачи</a:t>
            </a:r>
            <a:endParaRPr dirty="0" sz="4450" lang="en-US"/>
          </a:p>
        </p:txBody>
      </p:sp>
      <p:pic>
        <p:nvPicPr>
          <p:cNvPr id="2097162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98314" y="5254109"/>
            <a:ext cx="6516886" cy="912376"/>
          </a:xfrm>
          <a:prstGeom prst="rect"/>
        </p:spPr>
      </p:pic>
      <p:sp>
        <p:nvSpPr>
          <p:cNvPr id="1048678" name="Text 1"/>
          <p:cNvSpPr/>
          <p:nvPr/>
        </p:nvSpPr>
        <p:spPr>
          <a:xfrm>
            <a:off x="1026319" y="6508552"/>
            <a:ext cx="2851428" cy="3563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800"/>
              </a:lnSpc>
              <a:buNone/>
            </a:pPr>
            <a:r>
              <a:rPr dirty="0" sz="22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Задача 3</a:t>
            </a:r>
            <a:endParaRPr dirty="0" sz="2200" lang="en-US"/>
          </a:p>
        </p:txBody>
      </p:sp>
      <p:sp>
        <p:nvSpPr>
          <p:cNvPr id="1048679" name="Text 2"/>
          <p:cNvSpPr/>
          <p:nvPr/>
        </p:nvSpPr>
        <p:spPr>
          <a:xfrm>
            <a:off x="1026319" y="7001708"/>
            <a:ext cx="6060877" cy="364927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Как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ы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должны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походить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ш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й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,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чтобы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получить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750" lang="en-US"/>
          </a:p>
          <a:p>
            <a:pPr algn="l" indent="0" marL="0">
              <a:lnSpc>
                <a:spcPts val="2850"/>
              </a:lnSpc>
              <a:buNone/>
            </a:pP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ы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ы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ш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ю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ици</a:t>
            </a:r>
            <a:r>
              <a:rPr altLang="en-US" dirty="0" sz="1750" lang="ru-RU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ю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?</a:t>
            </a:r>
            <a:r>
              <a:rPr altLang="en-US"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750" lang="en-US"/>
          </a:p>
        </p:txBody>
      </p:sp>
      <p:pic>
        <p:nvPicPr>
          <p:cNvPr id="2097163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315200" y="5254109"/>
            <a:ext cx="6516886" cy="912376"/>
          </a:xfrm>
          <a:prstGeom prst="rect"/>
        </p:spPr>
      </p:pic>
      <p:sp>
        <p:nvSpPr>
          <p:cNvPr id="1048680" name="Text 3"/>
          <p:cNvSpPr/>
          <p:nvPr/>
        </p:nvSpPr>
        <p:spPr>
          <a:xfrm>
            <a:off x="7543205" y="6508552"/>
            <a:ext cx="2851428" cy="3563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800"/>
              </a:lnSpc>
              <a:buNone/>
            </a:pPr>
            <a:r>
              <a:rPr dirty="0" sz="220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Решение</a:t>
            </a:r>
            <a:endParaRPr dirty="0" sz="2200" lang="en-US"/>
          </a:p>
        </p:txBody>
      </p:sp>
      <p:sp>
        <p:nvSpPr>
          <p:cNvPr id="1048681" name="Text 4"/>
          <p:cNvSpPr/>
          <p:nvPr/>
        </p:nvSpPr>
        <p:spPr>
          <a:xfrm>
            <a:off x="7543205" y="7001708"/>
            <a:ext cx="6060877" cy="364927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Пешка </a:t>
            </a: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</a:t>
            </a: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8</a:t>
            </a: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r>
              <a:rPr dirty="0" sz="175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32219"/>
          </a:xfrm>
          <a:prstGeom prst="rect"/>
        </p:spPr>
      </p:pic>
      <p:sp>
        <p:nvSpPr>
          <p:cNvPr id="1048687" name="Text 0"/>
          <p:cNvSpPr/>
          <p:nvPr/>
        </p:nvSpPr>
        <p:spPr>
          <a:xfrm>
            <a:off x="6117074" y="495538"/>
            <a:ext cx="7882652" cy="1126331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4400"/>
              </a:lnSpc>
              <a:buNone/>
            </a:pPr>
            <a:r>
              <a:rPr dirty="0" sz="3500" lang="en-US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Обсуждение решения и подведение итогов</a:t>
            </a:r>
            <a:endParaRPr dirty="0" sz="3500" lang="en-US"/>
          </a:p>
        </p:txBody>
      </p:sp>
      <p:sp>
        <p:nvSpPr>
          <p:cNvPr id="1048688" name="Text 1"/>
          <p:cNvSpPr/>
          <p:nvPr/>
        </p:nvSpPr>
        <p:spPr>
          <a:xfrm>
            <a:off x="6117074" y="1982153"/>
            <a:ext cx="7882652" cy="59459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4650"/>
              </a:lnSpc>
              <a:buNone/>
            </a:pPr>
            <a:r>
              <a:rPr dirty="0" sz="46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dirty="0" sz="4650" lang="en-US"/>
          </a:p>
        </p:txBody>
      </p:sp>
      <p:sp>
        <p:nvSpPr>
          <p:cNvPr id="1048689" name="Text 2"/>
          <p:cNvSpPr/>
          <p:nvPr/>
        </p:nvSpPr>
        <p:spPr>
          <a:xfrm>
            <a:off x="8932069" y="2801898"/>
            <a:ext cx="2252543" cy="281583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00"/>
              </a:lnSpc>
              <a:buNone/>
            </a:pPr>
            <a:r>
              <a:rPr dirty="0" sz="1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Пешка</a:t>
            </a:r>
            <a:endParaRPr dirty="0" sz="1750" lang="en-US"/>
          </a:p>
        </p:txBody>
      </p:sp>
      <p:sp>
        <p:nvSpPr>
          <p:cNvPr id="1048690" name="Text 3"/>
          <p:cNvSpPr/>
          <p:nvPr/>
        </p:nvSpPr>
        <p:spPr>
          <a:xfrm>
            <a:off x="6117074" y="3191589"/>
            <a:ext cx="7882652" cy="28836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50"/>
              </a:lnSpc>
              <a:buNone/>
            </a:pPr>
            <a:r>
              <a:rPr dirty="0" sz="14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Ходит только вперед на одну клетку.</a:t>
            </a:r>
            <a:endParaRPr dirty="0" sz="1400" lang="en-US"/>
          </a:p>
        </p:txBody>
      </p:sp>
      <p:sp>
        <p:nvSpPr>
          <p:cNvPr id="1048691" name="Text 4"/>
          <p:cNvSpPr/>
          <p:nvPr/>
        </p:nvSpPr>
        <p:spPr>
          <a:xfrm>
            <a:off x="6117074" y="4110514"/>
            <a:ext cx="7882652" cy="59459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4650"/>
              </a:lnSpc>
              <a:buNone/>
            </a:pPr>
            <a:r>
              <a:rPr dirty="0" sz="46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dirty="0" sz="4650" lang="en-US"/>
          </a:p>
        </p:txBody>
      </p:sp>
      <p:sp>
        <p:nvSpPr>
          <p:cNvPr id="1048692" name="Text 5"/>
          <p:cNvSpPr/>
          <p:nvPr/>
        </p:nvSpPr>
        <p:spPr>
          <a:xfrm>
            <a:off x="8932069" y="4930259"/>
            <a:ext cx="2252543" cy="281583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00"/>
              </a:lnSpc>
              <a:buNone/>
            </a:pPr>
            <a:r>
              <a:rPr dirty="0" sz="1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Взятие</a:t>
            </a:r>
            <a:endParaRPr dirty="0" sz="1750" lang="en-US"/>
          </a:p>
        </p:txBody>
      </p:sp>
      <p:sp>
        <p:nvSpPr>
          <p:cNvPr id="1048693" name="Text 6"/>
          <p:cNvSpPr/>
          <p:nvPr/>
        </p:nvSpPr>
        <p:spPr>
          <a:xfrm>
            <a:off x="6117074" y="5319951"/>
            <a:ext cx="7882652" cy="28836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50"/>
              </a:lnSpc>
              <a:buNone/>
            </a:pPr>
            <a:r>
              <a:rPr dirty="0" sz="14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Пешка может взять по диагонали.</a:t>
            </a:r>
            <a:endParaRPr dirty="0" sz="1400" lang="en-US"/>
          </a:p>
        </p:txBody>
      </p:sp>
      <p:sp>
        <p:nvSpPr>
          <p:cNvPr id="1048694" name="Text 7"/>
          <p:cNvSpPr/>
          <p:nvPr/>
        </p:nvSpPr>
        <p:spPr>
          <a:xfrm>
            <a:off x="6117074" y="6238875"/>
            <a:ext cx="7882652" cy="59459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4650"/>
              </a:lnSpc>
              <a:buNone/>
            </a:pPr>
            <a:r>
              <a:rPr dirty="0" sz="46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dirty="0" sz="4650" lang="en-US"/>
          </a:p>
        </p:txBody>
      </p:sp>
      <p:sp>
        <p:nvSpPr>
          <p:cNvPr id="1048695" name="Text 8"/>
          <p:cNvSpPr/>
          <p:nvPr/>
        </p:nvSpPr>
        <p:spPr>
          <a:xfrm>
            <a:off x="8932069" y="7058620"/>
            <a:ext cx="2252543" cy="281583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00"/>
              </a:lnSpc>
              <a:buNone/>
            </a:pPr>
            <a:r>
              <a:rPr dirty="0" sz="1750" lang="en-US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Важно</a:t>
            </a:r>
            <a:endParaRPr dirty="0" sz="1750" lang="en-US"/>
          </a:p>
        </p:txBody>
      </p:sp>
      <p:sp>
        <p:nvSpPr>
          <p:cNvPr id="1048696" name="Text 9"/>
          <p:cNvSpPr/>
          <p:nvPr/>
        </p:nvSpPr>
        <p:spPr>
          <a:xfrm>
            <a:off x="6117074" y="7448312"/>
            <a:ext cx="7882652" cy="288369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250"/>
              </a:lnSpc>
              <a:buNone/>
            </a:pPr>
            <a:r>
              <a:rPr dirty="0" sz="1400" lang="en-US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Важно правильно использовать пешку.</a:t>
            </a:r>
            <a:endParaRPr dirty="0" sz="140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2025-01-08T18:59:41Z</dcterms:created>
  <dcterms:modified xsi:type="dcterms:W3CDTF">2025-01-09T09:33:33Z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71cfe42ecea24889b1cbd77572bcda16</vt:lpwstr>
  </property>
</Properties>
</file>